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7" r:id="rId13"/>
    <p:sldId id="266" r:id="rId14"/>
    <p:sldId id="268" r:id="rId15"/>
  </p:sldIdLst>
  <p:sldSz cx="14630400" cy="8229600"/>
  <p:notesSz cx="8229600" cy="14630400"/>
  <p:embeddedFontLst>
    <p:embeddedFont>
      <p:font typeface="Alexandria" panose="020B0604020202020204" charset="-78"/>
      <p:regular r:id="rId17"/>
    </p:embeddedFont>
    <p:embeddedFont>
      <p:font typeface="Algerian" panose="04020705040A02060702" pitchFamily="82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Nobile" panose="020B0604020202020204" charset="0"/>
      <p:regular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820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0773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009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540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57970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33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2810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902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7790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0305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103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04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2736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730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774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462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937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1630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924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864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896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128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371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952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9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853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046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185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27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7763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 Fake News Detection And    Verification Tool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633970"/>
            <a:ext cx="7556421" cy="2484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rapid expansion of digital news has led to a significant increase in fake news, which can influence public opinion, harm reputations, and impact social stability. Traditional manual fact-checking is time-consuming and not scalable.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1CA3D-116C-B945-40FF-61ED6307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77053" cy="8229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788A07-5BE0-385D-296B-1330023408F6}"/>
              </a:ext>
            </a:extLst>
          </p:cNvPr>
          <p:cNvSpPr txBox="1"/>
          <p:nvPr/>
        </p:nvSpPr>
        <p:spPr>
          <a:xfrm>
            <a:off x="6280190" y="3713355"/>
            <a:ext cx="71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What:</a:t>
            </a:r>
          </a:p>
          <a:p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 of verifying the veracity of information to determine if it is authentic or intentionally fabricated misinformation.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8198"/>
            <a:ext cx="551688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Advantages and Limitations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257198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system offers significant benefits while acknowledging current limitations and future potential.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286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Advantages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419909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web interface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58604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Automated fake news detection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497300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authentication system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35995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monitoring facility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574690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Scalable and extensible architecture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074" y="36286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Limitations</a:t>
            </a:r>
          </a:p>
        </p:txBody>
      </p:sp>
      <p:sp>
        <p:nvSpPr>
          <p:cNvPr id="12" name="Text 9"/>
          <p:cNvSpPr/>
          <p:nvPr/>
        </p:nvSpPr>
        <p:spPr>
          <a:xfrm>
            <a:off x="10308074" y="419909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Currently limited to text-based news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074" y="490358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depends on training data quality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08074" y="560808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 not analyze images or videos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1131"/>
            <a:ext cx="756927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Future Enhancements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1249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Fake News Detection System is a robust solution with exciting potential for future growth.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864060"/>
            <a:ext cx="329648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Future Enhancements</a:t>
            </a:r>
          </a:p>
        </p:txBody>
      </p:sp>
      <p:sp>
        <p:nvSpPr>
          <p:cNvPr id="6" name="Text 3"/>
          <p:cNvSpPr/>
          <p:nvPr/>
        </p:nvSpPr>
        <p:spPr>
          <a:xfrm>
            <a:off x="793790" y="543448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deep learning models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8214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Multi-language support for broader reach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620839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and video fake news detection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659534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of a mobile application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B6B04D-DC39-3B21-CD0C-4DA213BD27FF}"/>
              </a:ext>
            </a:extLst>
          </p:cNvPr>
          <p:cNvSpPr txBox="1"/>
          <p:nvPr/>
        </p:nvSpPr>
        <p:spPr>
          <a:xfrm>
            <a:off x="568711" y="1119620"/>
            <a:ext cx="6356195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 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en-IN" sz="2400" dirty="0">
              <a:solidFill>
                <a:srgbClr val="40415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en-IN" sz="2400" dirty="0">
              <a:solidFill>
                <a:srgbClr val="40415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endParaRPr lang="en-IN" sz="2400" dirty="0">
              <a:solidFill>
                <a:srgbClr val="40415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 user submits text for verification, the system generates a result card:</a:t>
            </a:r>
          </a:p>
          <a:p>
            <a:pPr marL="342900" lvl="0" indent="-342900">
              <a:lnSpc>
                <a:spcPts val="2500"/>
              </a:lnSpc>
              <a:buSzPct val="100000"/>
              <a:buChar char="•"/>
            </a:pP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Status: Reliable / Fake News.</a:t>
            </a:r>
          </a:p>
          <a:p>
            <a:pPr marL="342900" lvl="0" indent="-342900">
              <a:lnSpc>
                <a:spcPts val="2500"/>
              </a:lnSpc>
              <a:buSzPct val="100000"/>
              <a:buChar char="•"/>
            </a:pP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Credibility: 8.5/10.</a:t>
            </a:r>
          </a:p>
          <a:p>
            <a:pPr marL="342900" lvl="0" indent="-342900">
              <a:lnSpc>
                <a:spcPts val="2500"/>
              </a:lnSpc>
              <a:buSzPct val="100000"/>
              <a:buChar char="•"/>
            </a:pP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Confidence: 75%.</a:t>
            </a:r>
          </a:p>
          <a:p>
            <a:pPr marL="342900" lvl="0" indent="-342900">
              <a:lnSpc>
                <a:spcPts val="2500"/>
              </a:lnSpc>
              <a:buSzPct val="100000"/>
              <a:buChar char="•"/>
            </a:pP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Sentiment: -0.82 (indicates negative/deceptive tone).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01D80-935F-5393-54A2-E80678E6296A}"/>
              </a:ext>
            </a:extLst>
          </p:cNvPr>
          <p:cNvSpPr txBox="1"/>
          <p:nvPr/>
        </p:nvSpPr>
        <p:spPr>
          <a:xfrm>
            <a:off x="568711" y="1186528"/>
            <a:ext cx="5285678" cy="56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IN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Sample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F7EC6-412F-15C1-01A9-FA053BE4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06" y="0"/>
            <a:ext cx="77054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AF7D1-B045-5BFE-C21B-B931641B9867}"/>
              </a:ext>
            </a:extLst>
          </p:cNvPr>
          <p:cNvSpPr txBox="1"/>
          <p:nvPr/>
        </p:nvSpPr>
        <p:spPr>
          <a:xfrm>
            <a:off x="624468" y="1450332"/>
            <a:ext cx="615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Conclusion</a:t>
            </a:r>
            <a:endParaRPr lang="en-IN" sz="3200" dirty="0">
              <a:solidFill>
                <a:srgbClr val="1B1B27"/>
              </a:solidFill>
              <a:latin typeface="Alexandria" pitchFamily="34" charset="0"/>
              <a:cs typeface="Alexandria" pitchFamily="34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EDA2D-BB80-F2AF-47AE-E7C79CFE3BB3}"/>
              </a:ext>
            </a:extLst>
          </p:cNvPr>
          <p:cNvSpPr txBox="1"/>
          <p:nvPr/>
        </p:nvSpPr>
        <p:spPr>
          <a:xfrm>
            <a:off x="624468" y="2509024"/>
            <a:ext cx="57763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system successfully integrates with a Flask web application to efficiently detect fake news. It provides a user-friendly and scalable solution to combat misinformation, with a clear path for comprehensive news verification.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4A483-2985-B5EB-BC0B-2A907EA49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50" y="0"/>
            <a:ext cx="821844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76000">
              <a:srgbClr val="207AA8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C9CE70-752D-3087-9D1B-8826E462F8BD}"/>
              </a:ext>
            </a:extLst>
          </p:cNvPr>
          <p:cNvSpPr txBox="1"/>
          <p:nvPr/>
        </p:nvSpPr>
        <p:spPr>
          <a:xfrm>
            <a:off x="4170556" y="3063197"/>
            <a:ext cx="104598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bg1">
                    <a:lumMod val="95000"/>
                    <a:lumOff val="5000"/>
                  </a:schemeClr>
                </a:solidFill>
                <a:latin typeface="Algerian" panose="04020705040A02060702" pitchFamily="8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4738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1938"/>
            <a:ext cx="1119949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Problem: Unverified News and Rapid Misinformation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30649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today's digital era, users often consume news without verifying its authenticity. This lack of an easy-to-use verification system leads to the rapid spread of misinformation.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923228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70930" y="3923228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083588" y="4144447"/>
            <a:ext cx="370427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Manual Verification Challenges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83588" y="4883825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Difficulty in identifying fake news manually due to the sheer volume of content.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923228"/>
            <a:ext cx="4215408" cy="2134433"/>
          </a:xfrm>
          <a:prstGeom prst="roundRect">
            <a:avLst>
              <a:gd name="adj" fmla="val 514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184577" y="3923228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497235" y="4144447"/>
            <a:ext cx="28360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Misinformation Spread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97235" y="4573667"/>
            <a:ext cx="37043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rapid and uncontrolled dissemination of false information across platforms.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923228"/>
            <a:ext cx="4215289" cy="2134433"/>
          </a:xfrm>
          <a:prstGeom prst="roundRect">
            <a:avLst>
              <a:gd name="adj" fmla="val 5141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598343" y="3923228"/>
            <a:ext cx="91440" cy="2134433"/>
          </a:xfrm>
          <a:prstGeom prst="roundRect">
            <a:avLst>
              <a:gd name="adj" fmla="val 91163"/>
            </a:avLst>
          </a:prstGeom>
          <a:solidFill>
            <a:srgbClr val="1B54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11001" y="4144447"/>
            <a:ext cx="30424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Lack of Centralized Tools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911001" y="4573667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Absence of user-friendly and centralized platforms for fake news detection.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9285" y="484703"/>
            <a:ext cx="9830276" cy="440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Objectives: Building a Reliable Detection System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949285" y="1277183"/>
            <a:ext cx="1273171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project aims to address the challenges of fake news by developing a comprehensive, web-based detection system.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49285" y="1757005"/>
            <a:ext cx="704493" cy="1056680"/>
          </a:xfrm>
          <a:prstGeom prst="roundRect">
            <a:avLst>
              <a:gd name="adj" fmla="val 360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69432" y="2120265"/>
            <a:ext cx="26408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829872" y="1933099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Web-Based Design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829872" y="2313861"/>
            <a:ext cx="1185112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design a user-friendly web-based fake news detection system.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949285" y="2989778"/>
            <a:ext cx="704493" cy="1056680"/>
          </a:xfrm>
          <a:prstGeom prst="roundRect">
            <a:avLst>
              <a:gd name="adj" fmla="val 360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1169432" y="3353038"/>
            <a:ext cx="26408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829872" y="3165872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ML Classification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829872" y="3546634"/>
            <a:ext cx="1185112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classify news content as fake or real using machine learning techniques.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49285" y="4222552"/>
            <a:ext cx="704493" cy="1056680"/>
          </a:xfrm>
          <a:prstGeom prst="roundRect">
            <a:avLst>
              <a:gd name="adj" fmla="val 360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69432" y="4585811"/>
            <a:ext cx="26408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829872" y="4398645"/>
            <a:ext cx="2457569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Authentication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1829872" y="4779407"/>
            <a:ext cx="1185112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provide a secure user authentication system for controlled access.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49285" y="5455325"/>
            <a:ext cx="704493" cy="1056680"/>
          </a:xfrm>
          <a:prstGeom prst="roundRect">
            <a:avLst>
              <a:gd name="adj" fmla="val 360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169432" y="5818584"/>
            <a:ext cx="26408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829872" y="5631418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Analysis History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1829872" y="6012180"/>
            <a:ext cx="1185112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store and display a history of all news analyses performed by users.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49285" y="6688098"/>
            <a:ext cx="704493" cy="1056680"/>
          </a:xfrm>
          <a:prstGeom prst="roundRect">
            <a:avLst>
              <a:gd name="adj" fmla="val 3600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169432" y="7051358"/>
            <a:ext cx="264081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829872" y="6864191"/>
            <a:ext cx="2201585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Admin Monitoring</a:t>
            </a: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1829872" y="7244953"/>
            <a:ext cx="1185112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provide an admin panel for monitoring users and analysis data.</a:t>
            </a:r>
            <a:endParaRPr lang="en-US" sz="16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2DF27A-BEBC-5C91-F8D3-39E93AED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4" r="1372"/>
          <a:stretch>
            <a:fillRect/>
          </a:stretch>
        </p:blipFill>
        <p:spPr>
          <a:xfrm>
            <a:off x="9088244" y="1661532"/>
            <a:ext cx="5542156" cy="65680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2569"/>
            <a:ext cx="973240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Overview: A Flask-Based Web Application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144553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Fake News Detection System is implemented as a Flask web application, offering an intuitive interface for users and robust backend processing.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482453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Users interact through HTML-based frontend pages. The backend processes input, performs fake news classification using machine learning, and stores results. An admin module allows for system monitoring.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299965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Text-based news analysis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83161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 via web browser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6288" y="5381659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students, researchers, and general users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6289" y="587849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Extensible for multiple languages and media types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527102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7612"/>
            <a:ext cx="689062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Technologies Powering the System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264140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system leverages a modern tech stack to ensure efficiency, scalability, and ease of development.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98081"/>
            <a:ext cx="35146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 Requirements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6851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Programming Language: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Python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97300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Framework: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Flask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35995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HTML, CSS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74690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Version Control: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GitHub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3698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Libraries and Tools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074" y="426851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application framework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08074" y="497300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Libraries: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fake news classification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074" y="590567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Logging Utilities:</a:t>
            </a: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system monitoring and debugging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323771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Architecture: Client-Server Model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01300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Fake News Detection System employs a client-server architecture, separating concerns for modularity, scalability, and ease of maintenance.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04974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architecture ensures a clear flow from user interaction to data processing and storage, with distinct modules for each function.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3906">
              <a:srgbClr val="176E9F"/>
            </a:gs>
            <a:gs pos="3000">
              <a:srgbClr val="3C9FC6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DF0921-3E3E-0A9F-F809-6455CD2F7F6E}"/>
              </a:ext>
            </a:extLst>
          </p:cNvPr>
          <p:cNvSpPr txBox="1"/>
          <p:nvPr/>
        </p:nvSpPr>
        <p:spPr>
          <a:xfrm>
            <a:off x="598683" y="490933"/>
            <a:ext cx="9021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Database 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16462A-30C0-02B1-69EB-0F424F6ED6C3}"/>
              </a:ext>
            </a:extLst>
          </p:cNvPr>
          <p:cNvSpPr txBox="1"/>
          <p:nvPr/>
        </p:nvSpPr>
        <p:spPr>
          <a:xfrm>
            <a:off x="598683" y="1405715"/>
            <a:ext cx="686915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database architecture consists of three primary table that capture user information ,Analysis result and Logs table. System utilizes a relational structure to manage data:</a:t>
            </a:r>
          </a:p>
          <a:p>
            <a:pPr lvl="0"/>
            <a:r>
              <a:rPr lang="en-IN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Table: </a:t>
            </a: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 for UserId, Username, Email, and Password Hash.</a:t>
            </a:r>
          </a:p>
          <a:p>
            <a:pPr lvl="0"/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authentication user account with secure password hashing.</a:t>
            </a:r>
          </a:p>
          <a:p>
            <a:pPr lvl="0"/>
            <a:r>
              <a:rPr lang="en-IN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Table: </a:t>
            </a: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 for AnalysisId, UserId (Foreign Key), Input Text, Result (Fake/Real), Confidence Score, and Timestamp.</a:t>
            </a:r>
          </a:p>
          <a:p>
            <a:pPr lvl="0"/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Maintains comprehensive records of all verification request and results.</a:t>
            </a:r>
          </a:p>
          <a:p>
            <a:r>
              <a:rPr lang="en-IN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Logs Table: </a:t>
            </a:r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 for LogId, Event Description, and Date-Time.</a:t>
            </a:r>
          </a:p>
          <a:p>
            <a:r>
              <a:rPr lang="en-IN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account creation date and login ,history for security and user engagement analysis.</a:t>
            </a:r>
          </a:p>
          <a:p>
            <a:pPr lvl="0"/>
            <a:endParaRPr lang="en-IN" sz="2400" dirty="0">
              <a:solidFill>
                <a:srgbClr val="40415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37ED44-41E7-DE41-5ED2-51415E0B8303}"/>
              </a:ext>
            </a:extLst>
          </p:cNvPr>
          <p:cNvSpPr/>
          <p:nvPr/>
        </p:nvSpPr>
        <p:spPr>
          <a:xfrm>
            <a:off x="9612351" y="1737813"/>
            <a:ext cx="4052538" cy="3963320"/>
          </a:xfrm>
          <a:prstGeom prst="ellipse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4CC4C2-9CFF-1704-6315-708263D2C3D7}"/>
              </a:ext>
            </a:extLst>
          </p:cNvPr>
          <p:cNvSpPr/>
          <p:nvPr/>
        </p:nvSpPr>
        <p:spPr>
          <a:xfrm>
            <a:off x="10065137" y="2573882"/>
            <a:ext cx="3146966" cy="3127251"/>
          </a:xfrm>
          <a:prstGeom prst="ellipse">
            <a:avLst/>
          </a:prstGeom>
          <a:solidFill>
            <a:schemeClr val="accent6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7A7AE5-B184-33C0-C92E-B2269EBB5D41}"/>
              </a:ext>
            </a:extLst>
          </p:cNvPr>
          <p:cNvSpPr/>
          <p:nvPr/>
        </p:nvSpPr>
        <p:spPr>
          <a:xfrm>
            <a:off x="10493298" y="3337681"/>
            <a:ext cx="2386361" cy="2363452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DF2B3-4B3B-48E2-9C0B-ECA659BBE84C}"/>
              </a:ext>
            </a:extLst>
          </p:cNvPr>
          <p:cNvSpPr txBox="1"/>
          <p:nvPr/>
        </p:nvSpPr>
        <p:spPr>
          <a:xfrm>
            <a:off x="7672039" y="427994"/>
            <a:ext cx="282125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AnalysisId, UserId (Foreign Key), Input Text, Result (Fake/Real), Confidence Score, and Timestamp.</a:t>
            </a:r>
          </a:p>
          <a:p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27D33-E725-5F16-56DE-156D45E66C37}"/>
              </a:ext>
            </a:extLst>
          </p:cNvPr>
          <p:cNvSpPr txBox="1"/>
          <p:nvPr/>
        </p:nvSpPr>
        <p:spPr>
          <a:xfrm>
            <a:off x="7800278" y="5323253"/>
            <a:ext cx="238636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 for UserId, Username, Email, and Password Hash.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A005-1E23-E189-4E65-3B0E1BA3BFE3}"/>
              </a:ext>
            </a:extLst>
          </p:cNvPr>
          <p:cNvSpPr txBox="1"/>
          <p:nvPr/>
        </p:nvSpPr>
        <p:spPr>
          <a:xfrm>
            <a:off x="11984308" y="6615915"/>
            <a:ext cx="22334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Fields for LogId, Event Description, and Date-Time.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BAAF55-B545-0633-4879-93E2DE1A7074}"/>
              </a:ext>
            </a:extLst>
          </p:cNvPr>
          <p:cNvSpPr txBox="1"/>
          <p:nvPr/>
        </p:nvSpPr>
        <p:spPr>
          <a:xfrm>
            <a:off x="11004161" y="2053567"/>
            <a:ext cx="163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B082B7-D39A-7F3E-447C-972F2FF7BC2D}"/>
              </a:ext>
            </a:extLst>
          </p:cNvPr>
          <p:cNvSpPr txBox="1"/>
          <p:nvPr/>
        </p:nvSpPr>
        <p:spPr>
          <a:xfrm>
            <a:off x="11233112" y="2834124"/>
            <a:ext cx="13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BB0709-49ED-5CBE-6BBF-F0A6509B7A03}"/>
              </a:ext>
            </a:extLst>
          </p:cNvPr>
          <p:cNvSpPr txBox="1"/>
          <p:nvPr/>
        </p:nvSpPr>
        <p:spPr>
          <a:xfrm>
            <a:off x="11287937" y="3854859"/>
            <a:ext cx="106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A4DFAA-ECF9-3573-4F3A-4F3D9D1460E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1820988" y="4741369"/>
            <a:ext cx="1280069" cy="187454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0B0C4A-FEB3-0A90-76E8-46DC8DBAE146}"/>
              </a:ext>
            </a:extLst>
          </p:cNvPr>
          <p:cNvCxnSpPr>
            <a:cxnSpLocks/>
          </p:cNvCxnSpPr>
          <p:nvPr/>
        </p:nvCxnSpPr>
        <p:spPr>
          <a:xfrm flipH="1" flipV="1">
            <a:off x="10141015" y="1165843"/>
            <a:ext cx="1013599" cy="79442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9D5A51-4725-1F70-92FF-AA3805708C4A}"/>
              </a:ext>
            </a:extLst>
          </p:cNvPr>
          <p:cNvCxnSpPr>
            <a:cxnSpLocks/>
          </p:cNvCxnSpPr>
          <p:nvPr/>
        </p:nvCxnSpPr>
        <p:spPr>
          <a:xfrm flipH="1">
            <a:off x="9198826" y="4408471"/>
            <a:ext cx="1068890" cy="754544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8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8449" y="413623"/>
            <a:ext cx="6010037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Architecture Flow: From Input to Insight</a:t>
            </a:r>
          </a:p>
        </p:txBody>
      </p:sp>
      <p:sp>
        <p:nvSpPr>
          <p:cNvPr id="3" name="Text 1"/>
          <p:cNvSpPr/>
          <p:nvPr/>
        </p:nvSpPr>
        <p:spPr>
          <a:xfrm>
            <a:off x="1878449" y="1090374"/>
            <a:ext cx="1087338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system's workflow is designed for seamless interaction and efficient news classification.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449" y="1500068"/>
            <a:ext cx="751999" cy="902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80824" y="1650444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Access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780824" y="1975604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accesses the system via a web browser.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449" y="2402562"/>
            <a:ext cx="751999" cy="9024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780824" y="2552938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Collection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780824" y="2878098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 (HTML) collects news text input.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449" y="3305056"/>
            <a:ext cx="751999" cy="90249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780824" y="3455432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 Processing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780824" y="3780592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Flask backend handles requests and business logic.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449" y="4207550"/>
            <a:ext cx="751999" cy="90249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780824" y="4357926"/>
            <a:ext cx="193679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ML Model Prediction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2780824" y="4683085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News text is processed and classified as fake or real by the ML model.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8449" y="5110043"/>
            <a:ext cx="751999" cy="90249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780824" y="5260419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Display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2780824" y="5585579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result is returned to the frontend and displayed.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8449" y="6012537"/>
            <a:ext cx="751999" cy="902494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2780824" y="6162913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Storage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2780824" y="6488073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result is stored in the system database.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449" y="6915031"/>
            <a:ext cx="751999" cy="90249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2780824" y="7065407"/>
            <a:ext cx="1880235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Monitoring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15"/>
          <p:cNvSpPr/>
          <p:nvPr/>
        </p:nvSpPr>
        <p:spPr>
          <a:xfrm>
            <a:off x="2780824" y="7390567"/>
            <a:ext cx="9971008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users view details, analyses, and logs via the admin panel.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118"/>
            <a:ext cx="761059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cs typeface="Alexandria" pitchFamily="34" charset="-120"/>
              </a:rPr>
              <a:t>Key Modules: Functionality at a Glance</a:t>
            </a:r>
          </a:p>
        </p:txBody>
      </p:sp>
      <p:sp>
        <p:nvSpPr>
          <p:cNvPr id="3" name="Text 1"/>
          <p:cNvSpPr/>
          <p:nvPr/>
        </p:nvSpPr>
        <p:spPr>
          <a:xfrm>
            <a:off x="793790" y="1796711"/>
            <a:ext cx="13042821" cy="133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is divided into distinct modules, each responsible for specific functionalities,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enhancing maintainability and clarity.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566868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101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Module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83940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Manages registration, secure login, and profile management for authenticated access.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3986" y="2566868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3410188"/>
            <a:ext cx="27461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News Analysis Module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23986" y="38394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Accepts text input, preprocesses, and passes to ML model for classification.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4302" y="2566868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3410188"/>
            <a:ext cx="29456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Analysis History Module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54302" y="38394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Stores and displays past analysis results for transparency and reference.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188863"/>
            <a:ext cx="595313" cy="59531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32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 Module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461403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administrative control, including user and analysis monitoring.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3986" y="5188863"/>
            <a:ext cx="595313" cy="5953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23986" y="60321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Logging Module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5223986" y="6461403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Records system activities and events for debugging and reliability.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1009</Words>
  <Application>Microsoft Office PowerPoint</Application>
  <PresentationFormat>Custom</PresentationFormat>
  <Paragraphs>136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Century Gothic</vt:lpstr>
      <vt:lpstr>Wingdings 3</vt:lpstr>
      <vt:lpstr>Algerian</vt:lpstr>
      <vt:lpstr>Alexandria</vt:lpstr>
      <vt:lpstr>Nobile</vt:lpstr>
      <vt:lpstr>Calibri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rajashri kalshetti</cp:lastModifiedBy>
  <cp:revision>17</cp:revision>
  <dcterms:created xsi:type="dcterms:W3CDTF">2026-01-12T08:00:06Z</dcterms:created>
  <dcterms:modified xsi:type="dcterms:W3CDTF">2026-01-17T07:58:29Z</dcterms:modified>
</cp:coreProperties>
</file>